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2" r:id="rId3"/>
    <p:sldId id="273" r:id="rId4"/>
    <p:sldId id="277" r:id="rId5"/>
    <p:sldId id="274" r:id="rId6"/>
    <p:sldId id="275" r:id="rId7"/>
    <p:sldId id="276" r:id="rId8"/>
    <p:sldId id="257" r:id="rId9"/>
    <p:sldId id="258" r:id="rId10"/>
    <p:sldId id="259" r:id="rId11"/>
    <p:sldId id="260" r:id="rId12"/>
    <p:sldId id="261" r:id="rId13"/>
    <p:sldId id="262" r:id="rId14"/>
    <p:sldId id="263" r:id="rId15"/>
    <p:sldId id="264" r:id="rId16"/>
    <p:sldId id="302" r:id="rId17"/>
    <p:sldId id="266" r:id="rId18"/>
    <p:sldId id="267" r:id="rId19"/>
    <p:sldId id="268" r:id="rId20"/>
    <p:sldId id="269" r:id="rId21"/>
    <p:sldId id="270" r:id="rId22"/>
    <p:sldId id="271" r:id="rId23"/>
    <p:sldId id="278" r:id="rId24"/>
    <p:sldId id="279" r:id="rId25"/>
    <p:sldId id="280" r:id="rId26"/>
    <p:sldId id="281" r:id="rId27"/>
    <p:sldId id="287" r:id="rId28"/>
    <p:sldId id="289" r:id="rId29"/>
    <p:sldId id="288" r:id="rId30"/>
    <p:sldId id="290" r:id="rId31"/>
    <p:sldId id="291" r:id="rId32"/>
    <p:sldId id="292" r:id="rId33"/>
    <p:sldId id="284" r:id="rId34"/>
    <p:sldId id="285" r:id="rId35"/>
    <p:sldId id="294" r:id="rId36"/>
    <p:sldId id="295" r:id="rId37"/>
    <p:sldId id="296" r:id="rId38"/>
    <p:sldId id="299" r:id="rId39"/>
    <p:sldId id="297" r:id="rId40"/>
    <p:sldId id="298" r:id="rId41"/>
    <p:sldId id="300" r:id="rId42"/>
    <p:sldId id="301"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6" autoAdjust="0"/>
    <p:restoredTop sz="94660"/>
  </p:normalViewPr>
  <p:slideViewPr>
    <p:cSldViewPr>
      <p:cViewPr>
        <p:scale>
          <a:sx n="100" d="100"/>
          <a:sy n="100" d="100"/>
        </p:scale>
        <p:origin x="-984" y="-2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pPr/>
              <a:t>08.04.2019</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08.04.2019</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pPr/>
              <a:t>08.04.2019</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01048" y="1556792"/>
            <a:ext cx="3816423" cy="1512168"/>
          </a:xfrm>
        </p:spPr>
        <p:txBody>
          <a:bodyPr>
            <a:normAutofit/>
          </a:bodyPr>
          <a:lstStyle/>
          <a:p>
            <a:r>
              <a:rPr lang="tr-TR" dirty="0" smtClean="0"/>
              <a:t>Eğitim Koçluğu</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926504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ELL\Desktop\eğitim koçluğu kilis\eğitim foto\rehberli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3861048"/>
            <a:ext cx="3531078" cy="265177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1043492" y="1484784"/>
            <a:ext cx="6777317" cy="4347845"/>
          </a:xfrm>
        </p:spPr>
        <p:txBody>
          <a:bodyPr>
            <a:normAutofit/>
          </a:bodyPr>
          <a:lstStyle/>
          <a:p>
            <a:r>
              <a:rPr lang="tr-TR" dirty="0"/>
              <a:t>Öğrenci koçluğunun amacı öğrenciyi hedefleri doğrultusunda yönlendirmek, motive etmek,  öğrencinin çalışmalarını daha sistemli bir şekilde yürütmesini sağlamak ve onun bu süreç içine yaşadığı zorluklarla baş etme becerilerini geliştirmesini desteklemektir. </a:t>
            </a:r>
          </a:p>
        </p:txBody>
      </p:sp>
    </p:spTree>
    <p:extLst>
      <p:ext uri="{BB962C8B-B14F-4D97-AF65-F5344CB8AC3E}">
        <p14:creationId xmlns:p14="http://schemas.microsoft.com/office/powerpoint/2010/main" val="943992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Bunun yanı sıra öğrencinin kendi sorumluluklarını, güçlü ve zayıf yönlerini tanıması ve öğrencide içsel denetim mekanizması </a:t>
            </a:r>
            <a:r>
              <a:rPr lang="tr-TR" dirty="0" smtClean="0"/>
              <a:t>oluşturması </a:t>
            </a:r>
            <a:r>
              <a:rPr lang="tr-TR" dirty="0"/>
              <a:t>eğitim koçluğunun temel amaçlarındandır. </a:t>
            </a:r>
          </a:p>
          <a:p>
            <a:endParaRPr lang="tr-TR" dirty="0"/>
          </a:p>
        </p:txBody>
      </p:sp>
    </p:spTree>
    <p:extLst>
      <p:ext uri="{BB962C8B-B14F-4D97-AF65-F5344CB8AC3E}">
        <p14:creationId xmlns:p14="http://schemas.microsoft.com/office/powerpoint/2010/main" val="2011425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916832"/>
            <a:ext cx="6777317" cy="3915797"/>
          </a:xfrm>
        </p:spPr>
        <p:txBody>
          <a:bodyPr/>
          <a:lstStyle/>
          <a:p>
            <a:r>
              <a:rPr lang="tr-TR" dirty="0"/>
              <a:t>Eğitim koçluğu sistemi ile öğrencilerin, öğretmen veli ve okul yönetimi iş birliği ile sınava hazırlık sürecinde kendisini tanıması, sınav kaygısı ile baş edebilmesi, akademik anlamda ve sosyal hayatta planlı hareket edebilmesi, gerçekçi hedefler belirleyerek bu hedeflerine ulaşabilmesi ve yaşadığı problemlerle baş edebilme becerisi geliştirmesi </a:t>
            </a:r>
            <a:r>
              <a:rPr lang="tr-TR" dirty="0" smtClean="0"/>
              <a:t>amaçlanmaktadır.</a:t>
            </a:r>
            <a:endParaRPr lang="tr-TR" dirty="0"/>
          </a:p>
        </p:txBody>
      </p:sp>
    </p:spTree>
    <p:extLst>
      <p:ext uri="{BB962C8B-B14F-4D97-AF65-F5344CB8AC3E}">
        <p14:creationId xmlns:p14="http://schemas.microsoft.com/office/powerpoint/2010/main" val="391018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2257320"/>
          </a:xfrm>
        </p:spPr>
        <p:txBody>
          <a:bodyPr>
            <a:normAutofit/>
          </a:bodyPr>
          <a:lstStyle/>
          <a:p>
            <a:r>
              <a:rPr lang="tr-TR" dirty="0" smtClean="0"/>
              <a:t>Peki Eğitim Koçluğu Süreci Nasıl İşler?</a:t>
            </a:r>
            <a:endParaRPr lang="tr-TR" dirty="0"/>
          </a:p>
        </p:txBody>
      </p:sp>
      <p:pic>
        <p:nvPicPr>
          <p:cNvPr id="8194" name="Picture 2" descr="C:\Users\DELL\Desktop\eğitim koçluğu kilis\eğitim foto\images (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36450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954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Eğitim koçu öncelikle öğrenciyi yakından tanımalıdır. </a:t>
            </a:r>
          </a:p>
          <a:p>
            <a:endParaRPr lang="tr-TR" dirty="0" smtClean="0"/>
          </a:p>
          <a:p>
            <a:r>
              <a:rPr lang="tr-TR" dirty="0" smtClean="0"/>
              <a:t>Hedefleri, ders çalışma stilleri hakkında bilgi sahibi olmalıdır.</a:t>
            </a:r>
            <a:endParaRPr lang="tr-TR" dirty="0"/>
          </a:p>
        </p:txBody>
      </p:sp>
      <p:pic>
        <p:nvPicPr>
          <p:cNvPr id="1027" name="Picture 3" descr="C:\Users\DELL\Desktop\eğitim koçluğu kilis\eğitim foto\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4653136"/>
            <a:ext cx="245745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033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sebeple, eğitim koçunun hangi başlıklar üzerinden öğrenciyi tanıyacağıyla ilgili bir öğrenci tanıma formu hazırlanmıştır.</a:t>
            </a:r>
          </a:p>
          <a:p>
            <a:endParaRPr lang="tr-TR" dirty="0"/>
          </a:p>
        </p:txBody>
      </p:sp>
      <p:pic>
        <p:nvPicPr>
          <p:cNvPr id="7170" name="Picture 2" descr="C:\Users\DELL\Desktop\eğitim koçluğu kilis\eğitim foto\Eğitim-Koçluğu-Bürosu-Açma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3573016"/>
            <a:ext cx="2943225"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722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76" y="620688"/>
            <a:ext cx="4175103" cy="5904656"/>
          </a:xfrm>
          <a:prstGeom prst="rect">
            <a:avLst/>
          </a:prstGeom>
        </p:spPr>
      </p:pic>
      <p:sp>
        <p:nvSpPr>
          <p:cNvPr id="8" name="İçerik Yer Tutucusu 7"/>
          <p:cNvSpPr>
            <a:spLocks noGrp="1"/>
          </p:cNvSpPr>
          <p:nvPr>
            <p:ph idx="1"/>
          </p:nvPr>
        </p:nvSpPr>
        <p:spPr/>
        <p:txBody>
          <a:bodyPr/>
          <a:lstStyle/>
          <a:p>
            <a:endParaRPr lang="tr-TR" dirty="0"/>
          </a:p>
        </p:txBody>
      </p:sp>
    </p:spTree>
    <p:extLst>
      <p:ext uri="{BB962C8B-B14F-4D97-AF65-F5344CB8AC3E}">
        <p14:creationId xmlns:p14="http://schemas.microsoft.com/office/powerpoint/2010/main" val="739765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Formda öğrencinin sınava hazırlık süreci ile ilgili temel sorular hazırlanmış olup, öğrenci hakkında genel bir fikre sahip olmamız hedeflenmiştir.</a:t>
            </a:r>
            <a:endParaRPr lang="tr-TR" dirty="0"/>
          </a:p>
        </p:txBody>
      </p:sp>
      <p:pic>
        <p:nvPicPr>
          <p:cNvPr id="9218" name="Picture 2" descr="C:\Users\DELL\Desktop\eğitim koçluğu kilis\eğitim foto\ind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3767368"/>
            <a:ext cx="2181225"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166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Öğrenciyi tanımaya başlayan öğretmen, öğrenciye eğitim koçluğunun ne olduğunu anlatır ve süreç hakkında bilgi verir. </a:t>
            </a:r>
          </a:p>
        </p:txBody>
      </p:sp>
      <p:pic>
        <p:nvPicPr>
          <p:cNvPr id="10242" name="Picture 2" descr="C:\Users\DELL\Desktop\eğitim koçluğu kilis\eğitim foto\78d57e4e279025067392f712af886a5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3691842"/>
            <a:ext cx="5400600" cy="2825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678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Öğrencinin görev ve sorumlulukları hakkında bilgi sahibi </a:t>
            </a:r>
            <a:r>
              <a:rPr lang="tr-TR" dirty="0" smtClean="0"/>
              <a:t>olabilmesi ve durumun ciddiyetini kavrayabilmesi adına, öğrenci ve veliyle, Ek-2 Eğitim Koçluğu Sözleşmesi imzalanır.</a:t>
            </a:r>
            <a:endParaRPr lang="tr-TR" dirty="0"/>
          </a:p>
        </p:txBody>
      </p:sp>
    </p:spTree>
    <p:extLst>
      <p:ext uri="{BB962C8B-B14F-4D97-AF65-F5344CB8AC3E}">
        <p14:creationId xmlns:p14="http://schemas.microsoft.com/office/powerpoint/2010/main" val="3549039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Son dönemlerde, özellikle yeni nesil öğrencilerle birlikte, hem aileler, hem öğretmenler olarak sürekli aynı şeylerden yakınmakta, özellikle velilerimizden sıklıkla şu tip sözleri duymaktayız.</a:t>
            </a:r>
            <a:endParaRPr lang="tr-TR" dirty="0"/>
          </a:p>
        </p:txBody>
      </p:sp>
      <p:pic>
        <p:nvPicPr>
          <p:cNvPr id="3078" name="Picture 6" descr="C:\Users\DELL\Desktop\eğitim koçluğu kilis\eğitim foto\images (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199" y="429309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838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764705"/>
            <a:ext cx="3960440" cy="5472608"/>
          </a:xfrm>
          <a:prstGeom prst="rect">
            <a:avLst/>
          </a:prstGeom>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2323" y="928292"/>
            <a:ext cx="4277322" cy="5309021"/>
          </a:xfrm>
          <a:prstGeom prst="rect">
            <a:avLst/>
          </a:prstGeom>
        </p:spPr>
      </p:pic>
    </p:spTree>
    <p:extLst>
      <p:ext uri="{BB962C8B-B14F-4D97-AF65-F5344CB8AC3E}">
        <p14:creationId xmlns:p14="http://schemas.microsoft.com/office/powerpoint/2010/main" val="4256159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Bu sözleşmeyle öğrenci, süreç hakkında fikir sahibi olmakla birlikte, ailesinin de çalışmaya dahil olmasıyla uygulamayı daha da ciddiye alacaktır.</a:t>
            </a:r>
            <a:endParaRPr lang="tr-TR" dirty="0"/>
          </a:p>
        </p:txBody>
      </p:sp>
      <p:pic>
        <p:nvPicPr>
          <p:cNvPr id="4098" name="Picture 2" descr="C:\Users\DELL\Desktop\eğitim koçluğu kilis\eğitim foto\image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052735"/>
            <a:ext cx="6048672" cy="1591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870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Sürece katılan veli ile, tıpkı öğrenciyle yapılan görüşme formunda olduğu gibi, bir form doldurulur. </a:t>
            </a:r>
          </a:p>
        </p:txBody>
      </p:sp>
    </p:spTree>
    <p:extLst>
      <p:ext uri="{BB962C8B-B14F-4D97-AF65-F5344CB8AC3E}">
        <p14:creationId xmlns:p14="http://schemas.microsoft.com/office/powerpoint/2010/main" val="4099253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formda öğrencinin sınava hazırlık sürecinde velinin rolünü ortaya çıkaracak maddeler verilmiş, veli ile yapılan görüşmelerle ilgili notlar almak için de ardındaki sayfaya veli görüşme kayıt formları eklenmiştir.</a:t>
            </a:r>
          </a:p>
          <a:p>
            <a:endParaRPr lang="tr-TR" dirty="0"/>
          </a:p>
        </p:txBody>
      </p:sp>
    </p:spTree>
    <p:extLst>
      <p:ext uri="{BB962C8B-B14F-4D97-AF65-F5344CB8AC3E}">
        <p14:creationId xmlns:p14="http://schemas.microsoft.com/office/powerpoint/2010/main" val="1480501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7545" y="553205"/>
            <a:ext cx="4109114" cy="5942326"/>
          </a:xfr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6659" y="739417"/>
            <a:ext cx="3960440" cy="5569901"/>
          </a:xfrm>
          <a:prstGeom prst="rect">
            <a:avLst/>
          </a:prstGeom>
        </p:spPr>
      </p:pic>
    </p:spTree>
    <p:extLst>
      <p:ext uri="{BB962C8B-B14F-4D97-AF65-F5344CB8AC3E}">
        <p14:creationId xmlns:p14="http://schemas.microsoft.com/office/powerpoint/2010/main" val="2601540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Formun doldurulmasının ardından, veli ile düzenli olarak süreç hakkında görüşmeler yapılmalı, öğrencinin evdeki çalışma düzeni hakkında bilgiler alınmalıdır.</a:t>
            </a:r>
            <a:endParaRPr lang="tr-TR" dirty="0"/>
          </a:p>
        </p:txBody>
      </p:sp>
    </p:spTree>
    <p:extLst>
      <p:ext uri="{BB962C8B-B14F-4D97-AF65-F5344CB8AC3E}">
        <p14:creationId xmlns:p14="http://schemas.microsoft.com/office/powerpoint/2010/main" val="1008486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Veliyi de sürece dahil ettikten sonra artık öğrenciyle rahatlıkla ilgilenebilir, okul ve veli ayağı hazır olan eğitim sürecinde öğrenci ile gerekli çalışmaları yapabiliriz.</a:t>
            </a:r>
            <a:endParaRPr lang="tr-TR" dirty="0"/>
          </a:p>
        </p:txBody>
      </p:sp>
      <p:pic>
        <p:nvPicPr>
          <p:cNvPr id="3074" name="Picture 2" descr="C:\Users\DELL\Desktop\eğitim koçluğu kilis\eğitim foto\Unknow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4293096"/>
            <a:ext cx="2133601"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088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Bundan sonraki süreçte, öğrenciyle yapılan görüşmelerle ilgili önemli noktaları kayıt altına alacağımız, yazılı notlarının</a:t>
            </a:r>
            <a:r>
              <a:rPr lang="tr-TR" smtClean="0"/>
              <a:t>, LGS </a:t>
            </a:r>
            <a:r>
              <a:rPr lang="tr-TR" dirty="0" smtClean="0"/>
              <a:t>sonuçlarının, deneme sonuçlarının incelenebileceği bir forma ihtiyaç duyulmaktadır.</a:t>
            </a:r>
          </a:p>
          <a:p>
            <a:endParaRPr lang="tr-TR" dirty="0"/>
          </a:p>
        </p:txBody>
      </p:sp>
    </p:spTree>
    <p:extLst>
      <p:ext uri="{BB962C8B-B14F-4D97-AF65-F5344CB8AC3E}">
        <p14:creationId xmlns:p14="http://schemas.microsoft.com/office/powerpoint/2010/main" val="710131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ihtiyacı karşılayabilmek adına Ek-4 Öğrenci Sınav ve Görüşme Takip Formu hazırlanmıştır.</a:t>
            </a:r>
            <a:endParaRPr lang="tr-TR" dirty="0"/>
          </a:p>
        </p:txBody>
      </p:sp>
    </p:spTree>
    <p:extLst>
      <p:ext uri="{BB962C8B-B14F-4D97-AF65-F5344CB8AC3E}">
        <p14:creationId xmlns:p14="http://schemas.microsoft.com/office/powerpoint/2010/main" val="936259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7430" y="908720"/>
            <a:ext cx="4038981" cy="4902351"/>
          </a:xfr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9298" y="908720"/>
            <a:ext cx="4179864" cy="4902351"/>
          </a:xfrm>
          <a:prstGeom prst="rect">
            <a:avLst/>
          </a:prstGeom>
        </p:spPr>
      </p:pic>
    </p:spTree>
    <p:extLst>
      <p:ext uri="{BB962C8B-B14F-4D97-AF65-F5344CB8AC3E}">
        <p14:creationId xmlns:p14="http://schemas.microsoft.com/office/powerpoint/2010/main" val="226755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43492" y="1700808"/>
            <a:ext cx="6777317" cy="4131821"/>
          </a:xfrm>
        </p:spPr>
        <p:txBody>
          <a:bodyPr/>
          <a:lstStyle/>
          <a:p>
            <a:r>
              <a:rPr lang="tr-TR" dirty="0" smtClean="0"/>
              <a:t>Hala hiçbir şeyin farkında değil.</a:t>
            </a:r>
          </a:p>
          <a:p>
            <a:r>
              <a:rPr lang="tr-TR" dirty="0" smtClean="0"/>
              <a:t>Eve gelip ödevim yok </a:t>
            </a:r>
            <a:r>
              <a:rPr lang="tr-TR" dirty="0" err="1" smtClean="0"/>
              <a:t>diyip</a:t>
            </a:r>
            <a:r>
              <a:rPr lang="tr-TR" dirty="0" smtClean="0"/>
              <a:t> direkt bilgisayarın başına geçiyor.</a:t>
            </a:r>
          </a:p>
          <a:p>
            <a:r>
              <a:rPr lang="tr-TR" dirty="0" smtClean="0"/>
              <a:t>Hocam sözümüzü bir türlü dinletemiyoruz, siz bir şeyler söyleyin sizi dinler. vs.</a:t>
            </a:r>
          </a:p>
          <a:p>
            <a:endParaRPr lang="tr-TR" dirty="0"/>
          </a:p>
        </p:txBody>
      </p:sp>
      <p:pic>
        <p:nvPicPr>
          <p:cNvPr id="4" name="Picture 2" descr="C:\Users\DELL\Desktop\eğitim koçluğu kilis\eğitim foto\1403612241-etkili-iletisim-teknikleri-egitimi-iletisim-etkil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3030" y="4149080"/>
            <a:ext cx="4762501"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1550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Öğrencilerimiz genel itibariyle sorumluluklarının farkında olmamakta, olsalar da bu sorumlulukları sürekli ertelemekte, daha sonra da halledebileceklerini düşünmektedirler.</a:t>
            </a:r>
          </a:p>
        </p:txBody>
      </p:sp>
    </p:spTree>
    <p:extLst>
      <p:ext uri="{BB962C8B-B14F-4D97-AF65-F5344CB8AC3E}">
        <p14:creationId xmlns:p14="http://schemas.microsoft.com/office/powerpoint/2010/main" val="26400027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düşüncelerini değiştirebilmek adına, ders müfredatını, aylara bölerek, öğrencinin belirtilen ay içerisinde muhakkak bitirmiş olmasının gerektiği derslerin bulunduğu formlar hazırlanmıştır. </a:t>
            </a:r>
          </a:p>
          <a:p>
            <a:r>
              <a:rPr lang="tr-TR" dirty="0" smtClean="0"/>
              <a:t>Bu formlar, öğrencinin yol haritası olacak olup çalışma planlarını belirtilen çerçevede yapacaklardır.</a:t>
            </a:r>
            <a:endParaRPr lang="tr-TR" dirty="0"/>
          </a:p>
        </p:txBody>
      </p:sp>
    </p:spTree>
    <p:extLst>
      <p:ext uri="{BB962C8B-B14F-4D97-AF65-F5344CB8AC3E}">
        <p14:creationId xmlns:p14="http://schemas.microsoft.com/office/powerpoint/2010/main" val="16794081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9641" y="886516"/>
            <a:ext cx="3400756" cy="4186744"/>
          </a:xfr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276748">
            <a:off x="3250738" y="1472018"/>
            <a:ext cx="3572374" cy="5068007"/>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6775" y="913138"/>
            <a:ext cx="3600572" cy="5228228"/>
          </a:xfrm>
          <a:prstGeom prst="rect">
            <a:avLst/>
          </a:prstGeom>
        </p:spPr>
      </p:pic>
    </p:spTree>
    <p:extLst>
      <p:ext uri="{BB962C8B-B14F-4D97-AF65-F5344CB8AC3E}">
        <p14:creationId xmlns:p14="http://schemas.microsoft.com/office/powerpoint/2010/main" val="24157283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formla birlikte öğrenci sorumluluklarını düzenli bir form üzerinde görebilecek ve yapması gereken çalışmalar hakkında kendisini yönlendirecek yol haritasına erişmiş olacaktır.</a:t>
            </a:r>
          </a:p>
          <a:p>
            <a:r>
              <a:rPr lang="tr-TR" dirty="0" smtClean="0"/>
              <a:t>Ayrıca formda veli imzası bölümü de bulunmaktadır. Bu </a:t>
            </a:r>
            <a:r>
              <a:rPr lang="tr-TR" smtClean="0"/>
              <a:t>bölümle birlikte öğrencinin </a:t>
            </a:r>
            <a:r>
              <a:rPr lang="tr-TR" dirty="0" smtClean="0"/>
              <a:t>denetiminde aileyle iş birliği sağlanması hedeflenmektedir.</a:t>
            </a:r>
            <a:endParaRPr lang="tr-TR" dirty="0"/>
          </a:p>
        </p:txBody>
      </p:sp>
    </p:spTree>
    <p:extLst>
      <p:ext uri="{BB962C8B-B14F-4D97-AF65-F5344CB8AC3E}">
        <p14:creationId xmlns:p14="http://schemas.microsoft.com/office/powerpoint/2010/main" val="3252224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Öğrencilerin genel çalışma planları Ek-5 ile verildikten sonra, öğrencilerin günlük planlarını yazabilecekleri çalışma günlüğü formu(Ek-6) tanıtılır. </a:t>
            </a:r>
            <a:endParaRPr lang="tr-TR" dirty="0"/>
          </a:p>
        </p:txBody>
      </p:sp>
    </p:spTree>
    <p:extLst>
      <p:ext uri="{BB962C8B-B14F-4D97-AF65-F5344CB8AC3E}">
        <p14:creationId xmlns:p14="http://schemas.microsoft.com/office/powerpoint/2010/main" val="19470451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21301" y="908720"/>
            <a:ext cx="7323107" cy="5333762"/>
          </a:xfrm>
        </p:spPr>
      </p:pic>
    </p:spTree>
    <p:extLst>
      <p:ext uri="{BB962C8B-B14F-4D97-AF65-F5344CB8AC3E}">
        <p14:creationId xmlns:p14="http://schemas.microsoft.com/office/powerpoint/2010/main" val="146127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formda amaç, öğrencilerin aylık planlarını, günlük ve haftalık planlara bölerek, gerçekçi hedefler oluşturarak, düzenli ders çalışma alışkanlığı kazanmalarını sağlamaktır.</a:t>
            </a:r>
            <a:endParaRPr lang="tr-TR" dirty="0"/>
          </a:p>
        </p:txBody>
      </p:sp>
    </p:spTree>
    <p:extLst>
      <p:ext uri="{BB962C8B-B14F-4D97-AF65-F5344CB8AC3E}">
        <p14:creationId xmlns:p14="http://schemas.microsoft.com/office/powerpoint/2010/main" val="42656032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Sonraki süreçte de, eğitim koçunun yaptığı çalışmaları </a:t>
            </a:r>
            <a:r>
              <a:rPr lang="tr-TR" dirty="0" err="1" smtClean="0"/>
              <a:t>raporlaştırabileceği</a:t>
            </a:r>
            <a:r>
              <a:rPr lang="tr-TR" dirty="0" smtClean="0"/>
              <a:t>, olabildiğince sade bir form hazırlanmıştır(Ek-7). </a:t>
            </a:r>
            <a:endParaRPr lang="tr-TR" dirty="0"/>
          </a:p>
          <a:p>
            <a:pPr marL="68580" indent="0">
              <a:buNone/>
            </a:pPr>
            <a:endParaRPr lang="tr-TR" dirty="0" smtClean="0"/>
          </a:p>
          <a:p>
            <a:endParaRPr lang="tr-TR" dirty="0"/>
          </a:p>
        </p:txBody>
      </p:sp>
    </p:spTree>
    <p:extLst>
      <p:ext uri="{BB962C8B-B14F-4D97-AF65-F5344CB8AC3E}">
        <p14:creationId xmlns:p14="http://schemas.microsoft.com/office/powerpoint/2010/main" val="33807088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27077" y="692696"/>
            <a:ext cx="4891971" cy="5688632"/>
          </a:xfrm>
        </p:spPr>
      </p:pic>
    </p:spTree>
    <p:extLst>
      <p:ext uri="{BB962C8B-B14F-4D97-AF65-F5344CB8AC3E}">
        <p14:creationId xmlns:p14="http://schemas.microsoft.com/office/powerpoint/2010/main" val="1596035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form sayesinde, okulda yapılan çalışmalar hakkında okul idaresi rahatlıkla bilgi sahibi olabilecektir. </a:t>
            </a:r>
            <a:endParaRPr lang="tr-TR" dirty="0"/>
          </a:p>
        </p:txBody>
      </p:sp>
    </p:spTree>
    <p:extLst>
      <p:ext uri="{BB962C8B-B14F-4D97-AF65-F5344CB8AC3E}">
        <p14:creationId xmlns:p14="http://schemas.microsoft.com/office/powerpoint/2010/main" val="2707585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tür sözleri sıklıkla duymakta, öğrenciyle gerekli çalışmaları yapmakta, yapsak da okulda aşıladığımız davranış ve düşüncelerin, evdekilerle çeliştiğini gören öğrenci, bu düşünceleri içselleştirememektedir.</a:t>
            </a:r>
            <a:endParaRPr lang="tr-TR" dirty="0"/>
          </a:p>
        </p:txBody>
      </p:sp>
      <p:pic>
        <p:nvPicPr>
          <p:cNvPr id="6146" name="Picture 2" descr="C:\Users\DELL\Desktop\eğitim koçluğu kilis\eğitim foto\take-action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6166" y="4221088"/>
            <a:ext cx="2661424" cy="1670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1066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Okulların yaptığı çalışmaların İl Milli Eğitim Müdürlüğü tarafından incelenebilmesi, ve bu model hakkında dönütler alınabilmesi adına, yine aynı sadelikte bir başka form hazırlanmıştır(Ek-8).</a:t>
            </a:r>
            <a:endParaRPr lang="tr-TR" dirty="0"/>
          </a:p>
        </p:txBody>
      </p:sp>
    </p:spTree>
    <p:extLst>
      <p:ext uri="{BB962C8B-B14F-4D97-AF65-F5344CB8AC3E}">
        <p14:creationId xmlns:p14="http://schemas.microsoft.com/office/powerpoint/2010/main" val="4144922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792" y="692696"/>
            <a:ext cx="3977073" cy="5741616"/>
          </a:xfrm>
        </p:spPr>
      </p:pic>
    </p:spTree>
    <p:extLst>
      <p:ext uri="{BB962C8B-B14F-4D97-AF65-F5344CB8AC3E}">
        <p14:creationId xmlns:p14="http://schemas.microsoft.com/office/powerpoint/2010/main" val="372613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Teşekkürler…</a:t>
            </a:r>
            <a:endParaRPr lang="tr-TR" dirty="0"/>
          </a:p>
        </p:txBody>
      </p:sp>
    </p:spTree>
    <p:extLst>
      <p:ext uri="{BB962C8B-B14F-4D97-AF65-F5344CB8AC3E}">
        <p14:creationId xmlns:p14="http://schemas.microsoft.com/office/powerpoint/2010/main" val="72268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Okulda öğretilen şeyler okulda kalmakta, eve taşınamamakta, taşınsa bile tam anlaşılamamakta, veli ve okul arasında iş birliğinin olmaması öğrenci üzerinde olumsuz etkiye yol açmakta.</a:t>
            </a:r>
            <a:endParaRPr lang="tr-TR" dirty="0"/>
          </a:p>
        </p:txBody>
      </p:sp>
    </p:spTree>
    <p:extLst>
      <p:ext uri="{BB962C8B-B14F-4D97-AF65-F5344CB8AC3E}">
        <p14:creationId xmlns:p14="http://schemas.microsoft.com/office/powerpoint/2010/main" val="2634352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Eğitim hakkında  sıklıkla söylenen bir tabir vardır.</a:t>
            </a:r>
          </a:p>
          <a:p>
            <a:r>
              <a:rPr lang="tr-TR" dirty="0" smtClean="0"/>
              <a:t>Eğitim üç ayaktan oluşur ve bu üç ayak; öğrenci, veli ve okuldur. </a:t>
            </a:r>
            <a:endParaRPr lang="tr-TR" dirty="0"/>
          </a:p>
          <a:p>
            <a:r>
              <a:rPr lang="tr-TR" dirty="0" smtClean="0"/>
              <a:t>Eğer bu üç ayağı koordineli bir şekilde yönlendirebilirsek başarının kaçınılmazlığı ortadadır.</a:t>
            </a:r>
            <a:endParaRPr lang="tr-TR" dirty="0"/>
          </a:p>
        </p:txBody>
      </p:sp>
    </p:spTree>
    <p:extLst>
      <p:ext uri="{BB962C8B-B14F-4D97-AF65-F5344CB8AC3E}">
        <p14:creationId xmlns:p14="http://schemas.microsoft.com/office/powerpoint/2010/main" val="3400838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Biz, hazırladığımız eğitim koçluğu modeli ile, okul, veli ve öğrenci ayaklarını işbirliği içerisinde hareket ettirmeyi amaçlamaktayız.</a:t>
            </a:r>
          </a:p>
          <a:p>
            <a:pPr marL="68580" indent="0">
              <a:buNone/>
            </a:pPr>
            <a:endParaRPr lang="tr-TR" dirty="0"/>
          </a:p>
        </p:txBody>
      </p:sp>
      <p:pic>
        <p:nvPicPr>
          <p:cNvPr id="4098" name="Picture 2" descr="C:\Users\DELL\Desktop\eğitim koçluğu kilis\eğitim foto\egitimkoclugu_1f96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3933055"/>
            <a:ext cx="6120679" cy="2587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934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200918" cy="1321216"/>
          </a:xfrm>
        </p:spPr>
        <p:txBody>
          <a:bodyPr/>
          <a:lstStyle/>
          <a:p>
            <a:r>
              <a:rPr lang="tr-TR" dirty="0" smtClean="0"/>
              <a:t>Peki Nedir Bu</a:t>
            </a:r>
            <a:br>
              <a:rPr lang="tr-TR" dirty="0" smtClean="0"/>
            </a:br>
            <a:r>
              <a:rPr lang="tr-TR" dirty="0" smtClean="0"/>
              <a:t>Eğitim Koçluğu?</a:t>
            </a:r>
            <a:endParaRPr lang="tr-TR" dirty="0"/>
          </a:p>
        </p:txBody>
      </p:sp>
      <p:sp>
        <p:nvSpPr>
          <p:cNvPr id="3" name="İçerik Yer Tutucusu 2"/>
          <p:cNvSpPr>
            <a:spLocks noGrp="1"/>
          </p:cNvSpPr>
          <p:nvPr>
            <p:ph idx="1"/>
          </p:nvPr>
        </p:nvSpPr>
        <p:spPr>
          <a:xfrm>
            <a:off x="1043492" y="2636912"/>
            <a:ext cx="6777317" cy="3195717"/>
          </a:xfrm>
        </p:spPr>
        <p:txBody>
          <a:bodyPr/>
          <a:lstStyle/>
          <a:p>
            <a:r>
              <a:rPr lang="tr-TR" dirty="0"/>
              <a:t>Ö</a:t>
            </a:r>
            <a:r>
              <a:rPr lang="tr-TR" dirty="0" smtClean="0"/>
              <a:t>ğrencinin </a:t>
            </a:r>
            <a:r>
              <a:rPr lang="tr-TR" dirty="0"/>
              <a:t>arzu ettiği hedef ve performansa erişmek için akademik yaşamda başarı becerilerini arttırmak amacıyla okul ortamında eğitim koçu ile öğrenci arasında karşılıklı güven ve gönüllülük üzerine inşa edilen planlı bir iş birliği sürecidir.</a:t>
            </a:r>
          </a:p>
          <a:p>
            <a:endParaRPr lang="tr-TR" dirty="0"/>
          </a:p>
        </p:txBody>
      </p:sp>
      <p:pic>
        <p:nvPicPr>
          <p:cNvPr id="5122" name="Picture 2" descr="C:\Users\DELL\Desktop\eğitim koçluğu kilis\eğitim foto\imag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836712"/>
            <a:ext cx="2533650"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064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Neden Eğitim Koçluğu?</a:t>
            </a:r>
            <a:endParaRPr lang="tr-TR" dirty="0"/>
          </a:p>
        </p:txBody>
      </p:sp>
      <p:sp>
        <p:nvSpPr>
          <p:cNvPr id="3" name="İçerik Yer Tutucusu 2"/>
          <p:cNvSpPr>
            <a:spLocks noGrp="1"/>
          </p:cNvSpPr>
          <p:nvPr>
            <p:ph idx="1"/>
          </p:nvPr>
        </p:nvSpPr>
        <p:spPr/>
        <p:txBody>
          <a:bodyPr/>
          <a:lstStyle/>
          <a:p>
            <a:r>
              <a:rPr lang="tr-TR" dirty="0" smtClean="0"/>
              <a:t>Öğrencinin bireysel farkındalığını arttırıp, neden ve nasıl ders çalışması gerektiğini öğrenmesine yardımcı olmaktır.</a:t>
            </a:r>
            <a:endParaRPr lang="tr-TR" dirty="0"/>
          </a:p>
        </p:txBody>
      </p:sp>
      <p:pic>
        <p:nvPicPr>
          <p:cNvPr id="4" name="Picture 2" descr="F:\indir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4514978"/>
            <a:ext cx="4872582" cy="1919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824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TotalTime>
  <Words>794</Words>
  <Application>Microsoft Office PowerPoint</Application>
  <PresentationFormat>Ekran Gösterisi (4:3)</PresentationFormat>
  <Paragraphs>45</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Austin</vt:lpstr>
      <vt:lpstr>Eğitim Koçluğu</vt:lpstr>
      <vt:lpstr>PowerPoint Sunusu</vt:lpstr>
      <vt:lpstr>PowerPoint Sunusu</vt:lpstr>
      <vt:lpstr>PowerPoint Sunusu</vt:lpstr>
      <vt:lpstr>PowerPoint Sunusu</vt:lpstr>
      <vt:lpstr>PowerPoint Sunusu</vt:lpstr>
      <vt:lpstr>PowerPoint Sunusu</vt:lpstr>
      <vt:lpstr>Peki Nedir Bu Eğitim Koçluğu?</vt:lpstr>
      <vt:lpstr>Neden Eğitim Koçluğu?</vt:lpstr>
      <vt:lpstr>PowerPoint Sunusu</vt:lpstr>
      <vt:lpstr>PowerPoint Sunusu</vt:lpstr>
      <vt:lpstr>PowerPoint Sunusu</vt:lpstr>
      <vt:lpstr>Peki Eğitim Koçluğu Süreci Nasıl İşler?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Koçluğu Nedir?</dc:title>
  <dc:creator>DELL</dc:creator>
  <cp:lastModifiedBy>MEBPC</cp:lastModifiedBy>
  <cp:revision>28</cp:revision>
  <dcterms:created xsi:type="dcterms:W3CDTF">2017-05-30T07:19:26Z</dcterms:created>
  <dcterms:modified xsi:type="dcterms:W3CDTF">2019-04-08T06:49:04Z</dcterms:modified>
</cp:coreProperties>
</file>